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72.xml" ContentType="application/vnd.openxmlformats-officedocument.presentationml.tags+xml"/>
  <Override PartName="/ppt/notesSlides/notesSlide1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ink/ink1.xml" ContentType="application/inkml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307" r:id="rId2"/>
    <p:sldId id="1050" r:id="rId3"/>
    <p:sldId id="1051" r:id="rId4"/>
    <p:sldId id="1052" r:id="rId5"/>
    <p:sldId id="980" r:id="rId6"/>
    <p:sldId id="981" r:id="rId7"/>
    <p:sldId id="982" r:id="rId8"/>
    <p:sldId id="983" r:id="rId9"/>
    <p:sldId id="984" r:id="rId10"/>
    <p:sldId id="985" r:id="rId11"/>
    <p:sldId id="986" r:id="rId12"/>
    <p:sldId id="987" r:id="rId13"/>
    <p:sldId id="988" r:id="rId14"/>
    <p:sldId id="989" r:id="rId15"/>
    <p:sldId id="990" r:id="rId16"/>
    <p:sldId id="992" r:id="rId17"/>
    <p:sldId id="993" r:id="rId18"/>
    <p:sldId id="994" r:id="rId19"/>
    <p:sldId id="995" r:id="rId20"/>
    <p:sldId id="996" r:id="rId21"/>
    <p:sldId id="997" r:id="rId22"/>
    <p:sldId id="998" r:id="rId23"/>
    <p:sldId id="999" r:id="rId24"/>
    <p:sldId id="1000" r:id="rId25"/>
    <p:sldId id="1001" r:id="rId26"/>
    <p:sldId id="1002" r:id="rId27"/>
    <p:sldId id="1003" r:id="rId28"/>
    <p:sldId id="1004" r:id="rId29"/>
    <p:sldId id="1005" r:id="rId30"/>
    <p:sldId id="1006" r:id="rId31"/>
    <p:sldId id="1007" r:id="rId32"/>
    <p:sldId id="1008" r:id="rId33"/>
    <p:sldId id="1009" r:id="rId34"/>
    <p:sldId id="1010" r:id="rId35"/>
    <p:sldId id="1011" r:id="rId36"/>
    <p:sldId id="1012" r:id="rId37"/>
    <p:sldId id="1013" r:id="rId38"/>
    <p:sldId id="1014" r:id="rId39"/>
    <p:sldId id="1015" r:id="rId40"/>
    <p:sldId id="1016" r:id="rId41"/>
    <p:sldId id="1017" r:id="rId42"/>
    <p:sldId id="1018" r:id="rId43"/>
    <p:sldId id="1019" r:id="rId44"/>
    <p:sldId id="1020" r:id="rId45"/>
    <p:sldId id="1021" r:id="rId46"/>
    <p:sldId id="1022" r:id="rId47"/>
    <p:sldId id="1023" r:id="rId48"/>
    <p:sldId id="1024" r:id="rId49"/>
    <p:sldId id="1025" r:id="rId50"/>
    <p:sldId id="1026" r:id="rId51"/>
    <p:sldId id="1027" r:id="rId52"/>
    <p:sldId id="1028" r:id="rId53"/>
    <p:sldId id="1029" r:id="rId54"/>
    <p:sldId id="1030" r:id="rId55"/>
    <p:sldId id="1031" r:id="rId56"/>
    <p:sldId id="1032" r:id="rId57"/>
    <p:sldId id="1033" r:id="rId58"/>
    <p:sldId id="1034" r:id="rId59"/>
    <p:sldId id="1035" r:id="rId60"/>
    <p:sldId id="1036" r:id="rId61"/>
    <p:sldId id="1037" r:id="rId62"/>
    <p:sldId id="1038" r:id="rId63"/>
    <p:sldId id="1039" r:id="rId64"/>
    <p:sldId id="537" r:id="rId65"/>
    <p:sldId id="536" r:id="rId66"/>
    <p:sldId id="1042" r:id="rId67"/>
    <p:sldId id="1047" r:id="rId68"/>
    <p:sldId id="1048" r:id="rId69"/>
    <p:sldId id="1040" r:id="rId70"/>
    <p:sldId id="1041" r:id="rId71"/>
    <p:sldId id="515" r:id="rId72"/>
    <p:sldId id="367" r:id="rId73"/>
    <p:sldId id="653" r:id="rId7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94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648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2021/12/23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0.03528" units="1/cm"/>
          <inkml:channelProperty channel="Y" name="resolution" value="0.03528" units="1/cm"/>
          <inkml:channelProperty channel="T" name="resolution" value="28.34646" units="1/dev"/>
        </inkml:channelProperties>
      </inkml:inkSource>
      <inkml:timestamp xml:id="ts0" timeString="2021-09-29T06:38: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12776 9608 0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ss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49.xml"/><Relationship Id="rId3" Type="http://schemas.openxmlformats.org/officeDocument/2006/relationships/tags" Target="../tags/tag44.xml"/><Relationship Id="rId7" Type="http://schemas.openxmlformats.org/officeDocument/2006/relationships/tags" Target="../tags/tag48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9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4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7.xml"/><Relationship Id="rId4" Type="http://schemas.openxmlformats.org/officeDocument/2006/relationships/tags" Target="../tags/tag66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6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latin typeface="+mj-ea"/>
                <a:ea typeface="+mj-ea"/>
              </a:rPr>
              <a:t>扩展阅读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  <a:t>2021/12/23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669925" y="2884170"/>
            <a:ext cx="10852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latin typeface="+mj-ea"/>
                <a:ea typeface="+mj-ea"/>
                <a:cs typeface="+mj-ea"/>
              </a:rPr>
              <a:t>问答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latin typeface="+mj-ea"/>
                <a:ea typeface="+mj-ea"/>
              </a:rPr>
              <a:t>下节课预告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  <a:t>2021/12/23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669925" y="2884170"/>
            <a:ext cx="10852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latin typeface="+mj-ea"/>
                <a:ea typeface="+mj-ea"/>
                <a:cs typeface="+mj-ea"/>
              </a:rPr>
              <a:t>谢谢你</a:t>
            </a:r>
            <a:r>
              <a:rPr lang="en-US" altLang="zh-CN" sz="5400">
                <a:latin typeface="+mj-ea"/>
                <a:ea typeface="+mj-ea"/>
                <a:cs typeface="+mj-ea"/>
              </a:rPr>
              <a:t>~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  <a:t>2021/12/23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32000"/>
            <a:ext cx="10852237" cy="648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标题 10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64155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77545"/>
            <a:ext cx="10515600" cy="56705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25270"/>
            <a:ext cx="10515600" cy="4351338"/>
          </a:xfrm>
        </p:spPr>
        <p:txBody>
          <a:bodyPr/>
          <a:lstStyle>
            <a:lvl1pPr marL="285750" indent="-285750">
              <a:buFont typeface="Arial" panose="020B0604020202090204" pitchFamily="34" charset="0"/>
              <a:buChar char="•"/>
              <a:defRPr/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25" y="1296035"/>
            <a:ext cx="10852150" cy="381000"/>
          </a:xfrm>
        </p:spPr>
        <p:txBody>
          <a:bodyPr lIns="101600" tIns="38100" rIns="76200" bIns="38100" anchor="t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669925" y="1788795"/>
            <a:ext cx="10852150" cy="4552315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latin typeface="+mj-ea"/>
                <a:ea typeface="+mj-ea"/>
              </a:rPr>
              <a:t>回顾相关课程内容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latin typeface="+mj-ea"/>
                <a:ea typeface="+mj-ea"/>
              </a:rPr>
              <a:t>提出问题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8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latin typeface="+mj-ea"/>
                <a:ea typeface="+mj-ea"/>
              </a:rPr>
              <a:t>内容预览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  <a:t>2021/12/23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669925" y="2884170"/>
            <a:ext cx="10852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latin typeface="+mj-ea"/>
                <a:ea typeface="+mj-ea"/>
                <a:cs typeface="+mj-ea"/>
              </a:rPr>
              <a:t>复习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  <a:t>2021/12/23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669925" y="2884170"/>
            <a:ext cx="10852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latin typeface="+mj-ea"/>
                <a:ea typeface="+mj-ea"/>
                <a:cs typeface="+mj-ea"/>
              </a:rPr>
              <a:t>回答之前提出的问题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latin typeface="+mj-ea"/>
                <a:ea typeface="+mj-ea"/>
              </a:rPr>
              <a:t>参考资料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8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8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8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8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8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88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9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9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9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94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9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9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9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9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00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7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01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0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0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0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06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0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0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1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7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1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20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7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2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2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2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26.xml"/><Relationship Id="rId4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2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28.xml"/><Relationship Id="rId4" Type="http://schemas.openxmlformats.org/officeDocument/2006/relationships/image" Target="../media/image4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2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7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3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3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3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1.bin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38.xml"/><Relationship Id="rId4" Type="http://schemas.openxmlformats.org/officeDocument/2006/relationships/image" Target="../media/image4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question/20266563" TargetMode="Externa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40.xml"/><Relationship Id="rId6" Type="http://schemas.openxmlformats.org/officeDocument/2006/relationships/hyperlink" Target="https://zhuanlan.zhihu.com/p/32563505" TargetMode="External"/><Relationship Id="rId5" Type="http://schemas.openxmlformats.org/officeDocument/2006/relationships/hyperlink" Target="https://blog.csdn.net/xingjiarong/article/details/50084441" TargetMode="External"/><Relationship Id="rId4" Type="http://schemas.openxmlformats.org/officeDocument/2006/relationships/hyperlink" Target="https://www.zhihu.com/question/347264877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4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4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7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8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669882" y="2588281"/>
            <a:ext cx="10852237" cy="899167"/>
          </a:xfrm>
        </p:spPr>
        <p:txBody>
          <a:bodyPr/>
          <a:lstStyle/>
          <a:p>
            <a:r>
              <a:rPr lang="en-US" altLang="zh-CN"/>
              <a:t>z</a:t>
            </a:r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669882" y="3566160"/>
            <a:ext cx="10852237" cy="950984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2" name="图片 1" descr="现代游戏引擎设计_背景_自定义px_2021-12-21+12_41_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540"/>
            <a:ext cx="12192635" cy="68630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什么是抽象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“红色、黄色、紫色”抽象为？</a:t>
            </a:r>
          </a:p>
          <a:p>
            <a:r>
              <a:rPr lang="zh-CN" altLang="en-US"/>
              <a:t>“黑人、白人、黄人”抽象为？</a:t>
            </a: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什么是抽象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“鸡、鸭、鹅”抽象为？</a:t>
            </a:r>
          </a:p>
          <a:p>
            <a:pPr lvl="1"/>
            <a:r>
              <a:rPr lang="zh-CN" altLang="en-US" sz="2400"/>
              <a:t>进一步抽象为？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615" y="1825625"/>
            <a:ext cx="4004945" cy="27736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什么是抽象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dirty="0">
                <a:sym typeface="+mn-ea"/>
              </a:rPr>
              <a:t>扩展</a:t>
            </a:r>
          </a:p>
          <a:p>
            <a:pPr marL="457200" lvl="2"/>
            <a:r>
              <a:rPr lang="zh-CN" dirty="0">
                <a:sym typeface="+mn-ea"/>
              </a:rPr>
              <a:t>有哪些抽象手法</a:t>
            </a:r>
            <a:r>
              <a:rPr lang="en-US" altLang="zh-CN" dirty="0">
                <a:sym typeface="+mn-ea"/>
              </a:rPr>
              <a:t>?</a:t>
            </a:r>
            <a:br>
              <a:rPr lang="zh-CN" dirty="0">
                <a:sym typeface="+mn-ea"/>
              </a:rPr>
            </a:br>
            <a:r>
              <a:rPr lang="en-US" altLang="zh-CN" dirty="0" err="1">
                <a:sym typeface="+mn-ea"/>
              </a:rPr>
              <a:t>参考</a:t>
            </a:r>
            <a:r>
              <a:rPr lang="zh-CN" altLang="en-US" dirty="0">
                <a:sym typeface="+mn-ea"/>
              </a:rPr>
              <a:t>《冒号课堂》第七课：性质导向式抽象，模型导向式抽象，参数抽象，规范抽象</a:t>
            </a:r>
          </a:p>
          <a:p>
            <a:pPr marL="457200" lvl="2"/>
            <a:r>
              <a:rPr lang="zh-CN" dirty="0">
                <a:sym typeface="+mn-ea"/>
              </a:rPr>
              <a:t>有哪些基本抽象</a:t>
            </a:r>
            <a:r>
              <a:rPr lang="en-US" altLang="zh-CN" dirty="0">
                <a:sym typeface="+mn-ea"/>
              </a:rPr>
              <a:t>?</a:t>
            </a:r>
            <a:br>
              <a:rPr lang="en-US" altLang="zh-CN" dirty="0">
                <a:sym typeface="+mn-ea"/>
              </a:rPr>
            </a:br>
            <a:r>
              <a:rPr lang="en-US" altLang="zh-CN" dirty="0" err="1">
                <a:sym typeface="+mn-ea"/>
              </a:rPr>
              <a:t>参考</a:t>
            </a:r>
            <a:r>
              <a:rPr lang="zh-CN" altLang="en-US" dirty="0">
                <a:sym typeface="+mn-ea"/>
              </a:rPr>
              <a:t>《冒号课堂》第七课：过程抽象，数据抽象，迭代抽象，类型层级抽象，多态抽象</a:t>
            </a:r>
            <a:endParaRPr lang="zh-CN" dirty="0">
              <a:sym typeface="+mn-ea"/>
            </a:endParaRPr>
          </a:p>
          <a:p>
            <a:pPr marL="457200" lvl="2"/>
            <a:endParaRPr lang="zh-CN" altLang="en-US" dirty="0"/>
          </a:p>
          <a:p>
            <a:pPr marL="0" lvl="1"/>
            <a:endParaRPr lang="zh-CN" altLang="en-US" dirty="0"/>
          </a:p>
          <a:p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什么是封装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什么是封装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38200" y="1917065"/>
            <a:ext cx="51816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封装的定义：</a:t>
            </a:r>
          </a:p>
          <a:p>
            <a:r>
              <a:rPr lang="zh-CN" altLang="en-US">
                <a:sym typeface="+mn-ea"/>
              </a:rPr>
              <a:t>隐藏对象的属性和实现细节，仅对外公开接口；将抽象得到的数据和行为（或功能）相结合，形成一个有机的整体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140" y="1390650"/>
            <a:ext cx="2531110" cy="47078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什么是封装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做项目的时候哪些地方用到了封装？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什么是高内聚、低耦合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什么是高内聚、低耦合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310" y="1789430"/>
            <a:ext cx="3263265" cy="32791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545" y="2401570"/>
            <a:ext cx="3691255" cy="21532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26160" y="5265420"/>
            <a:ext cx="101390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内聚：每个模块尽可能独立完成自己的功能，不依赖于模块外部的代码。</a:t>
            </a:r>
          </a:p>
          <a:p>
            <a:r>
              <a:rPr lang="zh-CN" altLang="en-US"/>
              <a:t>耦合：模块与模块之间接口的复杂程度，模块之间联系越复杂，耦合度越高，牵一发而动全身。</a:t>
            </a:r>
          </a:p>
          <a:p>
            <a:r>
              <a:rPr lang="zh-CN" altLang="en-US"/>
              <a:t>目的：使得模块的“可重用性”、“移植性”大大增强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26160" y="2054225"/>
            <a:ext cx="23958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在软件设计中通常用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耦合度</a:t>
            </a:r>
            <a:r>
              <a:rPr lang="zh-CN" altLang="en-US">
                <a:sym typeface="+mn-ea"/>
              </a:rPr>
              <a:t>和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内聚度</a:t>
            </a:r>
            <a:r>
              <a:rPr lang="zh-CN" altLang="en-US">
                <a:sym typeface="+mn-ea"/>
              </a:rPr>
              <a:t>作为衡量模块独立程度的标准</a:t>
            </a:r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92A5176-4677-5B46-B731-9620D51AD703}"/>
              </a:ext>
            </a:extLst>
          </p:cNvPr>
          <p:cNvSpPr txBox="1"/>
          <p:nvPr/>
        </p:nvSpPr>
        <p:spPr>
          <a:xfrm>
            <a:off x="561315" y="3811509"/>
            <a:ext cx="2540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图中哪里体现了内聚？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1DE118C-B8ED-564B-9F0D-4558B0B79111}"/>
              </a:ext>
            </a:extLst>
          </p:cNvPr>
          <p:cNvSpPr txBox="1"/>
          <p:nvPr/>
        </p:nvSpPr>
        <p:spPr>
          <a:xfrm>
            <a:off x="561314" y="4337684"/>
            <a:ext cx="2540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图中哪里体现了耦合？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zh-CN">
                <a:sym typeface="+mn-ea"/>
              </a:rPr>
              <a:t>任务</a:t>
            </a:r>
            <a:r>
              <a:rPr>
                <a:sym typeface="+mn-ea"/>
              </a:rPr>
              <a:t>：</a:t>
            </a:r>
            <a:r>
              <a:rPr lang="zh-CN">
                <a:sym typeface="+mn-ea"/>
              </a:rPr>
              <a:t>分析待重构的代码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任务</a:t>
            </a:r>
            <a:r>
              <a:rPr>
                <a:sym typeface="+mn-ea"/>
              </a:rPr>
              <a:t>：</a:t>
            </a:r>
            <a:r>
              <a:rPr lang="zh-CN">
                <a:sym typeface="+mn-ea"/>
              </a:rPr>
              <a:t>分析待重构的代码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展示</a:t>
            </a:r>
            <a:r>
              <a:rPr lang="en-US" altLang="zh-CN"/>
              <a:t>Map.ts</a:t>
            </a:r>
            <a:r>
              <a:rPr lang="zh-CN" altLang="en-US"/>
              <a:t>代码，说明问题</a:t>
            </a:r>
          </a:p>
          <a:p>
            <a:r>
              <a:rPr lang="zh-CN" altLang="en-US"/>
              <a:t>请分析</a:t>
            </a:r>
            <a:r>
              <a:rPr lang="en-US" altLang="zh-CN"/>
              <a:t>Component.vue</a:t>
            </a:r>
            <a:r>
              <a:rPr lang="zh-CN" altLang="en-US"/>
              <a:t>代码，找到需要重构的地方，并给出重构的思路</a:t>
            </a:r>
            <a:br>
              <a:rPr lang="zh-CN" altLang="en-US"/>
            </a:br>
            <a:r>
              <a:rPr lang="zh-CN" altLang="en-US"/>
              <a:t>（后面会根据设计原则，再来重构）</a:t>
            </a: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846320" y="4061460"/>
            <a:ext cx="40944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每个类的代码应该在</a:t>
            </a:r>
            <a:r>
              <a:rPr lang="en-US" altLang="zh-CN"/>
              <a:t>300</a:t>
            </a:r>
            <a:r>
              <a:rPr lang="zh-CN" altLang="en-US"/>
              <a:t>行以内；</a:t>
            </a:r>
          </a:p>
          <a:p>
            <a:r>
              <a:rPr lang="zh-CN" altLang="en-US"/>
              <a:t>每个方法的代码应该在</a:t>
            </a:r>
            <a:r>
              <a:rPr lang="en-US" altLang="zh-CN"/>
              <a:t>50</a:t>
            </a:r>
            <a:r>
              <a:rPr lang="zh-CN" altLang="en-US"/>
              <a:t>行以内；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2108221"/>
            <a:ext cx="10852237" cy="899167"/>
          </a:xfrm>
        </p:spPr>
        <p:txBody>
          <a:bodyPr/>
          <a:lstStyle/>
          <a:p>
            <a:r>
              <a:rPr lang="zh-CN" altLang="en-US"/>
              <a:t>第二节课：设计原则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什么是单一职责原则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什么是单一职责原则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单一职责原则（</a:t>
            </a:r>
            <a:r>
              <a:rPr lang="en-US" altLang="zh-CN"/>
              <a:t>SRP</a:t>
            </a:r>
            <a:r>
              <a:rPr lang="zh-CN" altLang="en-US"/>
              <a:t>）：只有一个原因引起变化；一次只做一件事情</a:t>
            </a:r>
          </a:p>
          <a:p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什么是单一职责原则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如何重构用户操作的接口</a:t>
            </a:r>
            <a:r>
              <a:rPr lang="en-US" altLang="zh-CN"/>
              <a:t>IUserInfo</a:t>
            </a:r>
            <a:r>
              <a:rPr lang="zh-CN" altLang="en-US"/>
              <a:t>？</a:t>
            </a: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截屏2021-08-11 下午1.44.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150" y="1976120"/>
            <a:ext cx="3373755" cy="38754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什么是单一职责原则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  <p:pic>
        <p:nvPicPr>
          <p:cNvPr id="5" name="图片 4" descr="截屏2021-08-11 下午1.50.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1005"/>
            <a:ext cx="6429375" cy="4093845"/>
          </a:xfrm>
          <a:prstGeom prst="rect">
            <a:avLst/>
          </a:prstGeom>
        </p:spPr>
      </p:pic>
      <p:pic>
        <p:nvPicPr>
          <p:cNvPr id="6" name="图片 5" descr="截屏2021-08-11 下午1.52.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425" y="2167255"/>
            <a:ext cx="4222115" cy="25234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什么是单一职责原则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如何重构                                                        ？</a:t>
            </a:r>
          </a:p>
          <a:p>
            <a:r>
              <a:rPr lang="zh-CN" altLang="en-US" dirty="0"/>
              <a:t>如何重构                                                  ？</a:t>
            </a:r>
          </a:p>
          <a:p>
            <a:endParaRPr lang="zh-CN" altLang="en-US" dirty="0"/>
          </a:p>
          <a:p>
            <a:r>
              <a:rPr lang="en-US" altLang="zh-CN" dirty="0">
                <a:sym typeface="+mn-ea"/>
              </a:rPr>
              <a:t>- </a:t>
            </a:r>
            <a:r>
              <a:rPr dirty="0" err="1">
                <a:sym typeface="+mn-ea"/>
              </a:rPr>
              <a:t>自学</a:t>
            </a:r>
            <a:br>
              <a:rPr dirty="0">
                <a:sym typeface="+mn-ea"/>
              </a:rPr>
            </a:br>
            <a:r>
              <a:rPr lang="en-US" dirty="0">
                <a:sym typeface="+mn-ea"/>
              </a:rPr>
              <a:t>- </a:t>
            </a:r>
            <a:r>
              <a:rPr lang="zh-CN" altLang="en-US" dirty="0">
                <a:sym typeface="+mn-ea"/>
              </a:rPr>
              <a:t>互学</a:t>
            </a:r>
            <a:br>
              <a:rPr dirty="0">
                <a:sym typeface="+mn-ea"/>
              </a:rPr>
            </a:br>
            <a:r>
              <a:rPr lang="en-US" altLang="zh-CN" dirty="0">
                <a:sym typeface="+mn-ea"/>
              </a:rPr>
              <a:t>- </a:t>
            </a:r>
            <a:r>
              <a:rPr dirty="0" err="1">
                <a:sym typeface="+mn-ea"/>
              </a:rPr>
              <a:t>展学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 descr="截屏2021-08-11 下午1.58.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148" y="1613535"/>
            <a:ext cx="5384800" cy="330200"/>
          </a:xfrm>
          <a:prstGeom prst="rect">
            <a:avLst/>
          </a:prstGeom>
        </p:spPr>
      </p:pic>
      <p:pic>
        <p:nvPicPr>
          <p:cNvPr id="6" name="图片 5" descr="截屏2021-08-11 下午1.59.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112562"/>
            <a:ext cx="5189855" cy="905510"/>
          </a:xfrm>
          <a:prstGeom prst="rect">
            <a:avLst/>
          </a:prstGeom>
        </p:spPr>
      </p:pic>
      <p:pic>
        <p:nvPicPr>
          <p:cNvPr id="7" name="图片 6" descr="截屏2021-08-11 下午1.59.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6148" y="2072609"/>
            <a:ext cx="4737100" cy="444500"/>
          </a:xfrm>
          <a:prstGeom prst="rect">
            <a:avLst/>
          </a:prstGeom>
        </p:spPr>
      </p:pic>
      <p:pic>
        <p:nvPicPr>
          <p:cNvPr id="8" name="图片 7" descr="截屏2021-08-11 下午2.00.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7263" y="4613526"/>
            <a:ext cx="4152900" cy="1168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结学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什么是单一职责原则</a:t>
            </a:r>
            <a:r>
              <a:rPr lang="en-US" altLang="zh-CN">
                <a:sym typeface="+mn-ea"/>
              </a:rPr>
              <a:t>?</a:t>
            </a:r>
            <a:endParaRPr lang="zh-CN">
              <a:sym typeface="+mn-ea"/>
            </a:endParaRPr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什么是依赖倒置原则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什么是依赖倒置原则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依赖倒置原则（DIP）：</a:t>
            </a:r>
          </a:p>
          <a:p>
            <a:pPr lvl="1"/>
            <a:r>
              <a:rPr lang="zh-CN" altLang="en-US"/>
              <a:t>高层模块不应该依赖低层模块，两者都应该依赖其抽象</a:t>
            </a:r>
          </a:p>
          <a:p>
            <a:pPr lvl="1"/>
            <a:r>
              <a:rPr lang="zh-CN" altLang="en-US"/>
              <a:t>抽象不应该依赖细节</a:t>
            </a:r>
          </a:p>
          <a:p>
            <a:pPr lvl="1"/>
            <a:r>
              <a:rPr lang="zh-CN" altLang="en-US"/>
              <a:t>细节应该依赖抽象</a:t>
            </a:r>
          </a:p>
          <a:p>
            <a:r>
              <a:rPr lang="zh-CN" altLang="en-US"/>
              <a:t>如何分辨高层模块、低层模块？</a:t>
            </a:r>
          </a:p>
          <a:p>
            <a:r>
              <a:rPr lang="zh-CN" altLang="en-US"/>
              <a:t>在代码中，抽象、细节在代码中指的是什么？</a:t>
            </a: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574155" y="4374515"/>
            <a:ext cx="440309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模块间的依赖通过抽象发生，实现类之间不发生直接的依赖关系，其依赖关系是通过接口或抽象类产生的； 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接口或抽象类不依赖于实现类； 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实现类依赖接口或抽象类。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/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/>
              <a:t>更加精简的定义就是“面向接口编程”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什么是依赖倒置原则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依赖倒置原则可以：</a:t>
            </a:r>
          </a:p>
          <a:p>
            <a:pPr lvl="1"/>
            <a:r>
              <a:rPr lang="zh-CN" altLang="en-US"/>
              <a:t>减少类间的耦合性</a:t>
            </a:r>
          </a:p>
          <a:p>
            <a:pPr lvl="1"/>
            <a:r>
              <a:rPr lang="zh-CN" altLang="en-US"/>
              <a:t>提高系统的稳定性</a:t>
            </a:r>
          </a:p>
          <a:p>
            <a:pPr lvl="1"/>
            <a:r>
              <a:rPr lang="zh-CN" altLang="en-US"/>
              <a:t>降低并行开发引起的风险</a:t>
            </a:r>
          </a:p>
          <a:p>
            <a:pPr lvl="1"/>
            <a:r>
              <a:rPr lang="zh-CN" altLang="en-US"/>
              <a:t>提高代码的可读性和可维护性</a:t>
            </a:r>
          </a:p>
          <a:p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什么是依赖倒置原则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这是司机驾驶汽车的类图</a:t>
            </a:r>
          </a:p>
          <a:p>
            <a:r>
              <a:rPr lang="zh-CN" altLang="en-US"/>
              <a:t>请从</a:t>
            </a:r>
            <a:r>
              <a:rPr lang="zh-CN" altLang="en-US">
                <a:sym typeface="+mn-ea"/>
              </a:rPr>
              <a:t>耦合性</a:t>
            </a:r>
            <a:r>
              <a:rPr lang="zh-CN" altLang="en-US"/>
              <a:t>、稳定性、并行开发风险、</a:t>
            </a:r>
            <a:r>
              <a:rPr lang="zh-CN" altLang="en-US">
                <a:sym typeface="+mn-ea"/>
              </a:rPr>
              <a:t>代码的可读性和可维护性来分析现有的问题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截屏2021-08-11 下午2.13.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990" y="2903220"/>
            <a:ext cx="5420995" cy="2411730"/>
          </a:xfrm>
          <a:prstGeom prst="rect">
            <a:avLst/>
          </a:prstGeom>
        </p:spPr>
      </p:pic>
      <p:pic>
        <p:nvPicPr>
          <p:cNvPr id="5" name="图片 4" descr="截屏2021-08-11 下午2.16.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185" y="4751705"/>
            <a:ext cx="4678680" cy="15074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dirty="0">
                <a:sym typeface="+mn-ea"/>
              </a:rPr>
              <a:t>为什么要学习本课？</a:t>
            </a:r>
            <a:endParaRPr lang="zh-CN" altLang="en-US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dirty="0">
                <a:sym typeface="+mn-ea"/>
              </a:rPr>
              <a:t>主问题：什么是抽象</a:t>
            </a:r>
            <a:endParaRPr lang="zh-CN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dirty="0">
                <a:sym typeface="+mn-ea"/>
              </a:rPr>
              <a:t>主问题：什么是封装</a:t>
            </a:r>
            <a:endParaRPr lang="zh-CN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dirty="0">
                <a:sym typeface="+mn-ea"/>
              </a:rPr>
              <a:t>主问题：什么是高内聚、低耦合</a:t>
            </a:r>
            <a:endParaRPr lang="zh-CN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dirty="0">
                <a:sym typeface="+mn-ea"/>
              </a:rPr>
              <a:t>任务：分析待重构的代码</a:t>
            </a:r>
            <a:endParaRPr lang="zh-CN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dirty="0">
                <a:sym typeface="+mn-ea"/>
              </a:rPr>
              <a:t>主问题：什么是单一职责原则</a:t>
            </a:r>
            <a:endParaRPr lang="zh-CN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什么是依赖倒置原则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请给出重构后的类图</a:t>
            </a:r>
          </a:p>
          <a:p>
            <a:r>
              <a:rPr lang="zh-CN" altLang="en-US">
                <a:sym typeface="+mn-ea"/>
              </a:rPr>
              <a:t>请从耦合性、稳定性、并行开发风险、代码的可读性和可维护性来分析得到的改进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截屏2021-08-11 下午2.17.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085" y="3195320"/>
            <a:ext cx="4407535" cy="2213610"/>
          </a:xfrm>
          <a:prstGeom prst="rect">
            <a:avLst/>
          </a:prstGeom>
        </p:spPr>
      </p:pic>
      <p:pic>
        <p:nvPicPr>
          <p:cNvPr id="5" name="图片 4" descr="截屏2021-08-11 下午2.17.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6310" y="4642485"/>
            <a:ext cx="4407535" cy="153479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什么是依赖倒置原则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假设在</a:t>
            </a:r>
            <a:r>
              <a:rPr lang="en-US" altLang="zh-CN">
                <a:sym typeface="+mn-ea"/>
              </a:rPr>
              <a:t>vue</a:t>
            </a:r>
            <a:r>
              <a:rPr lang="zh-CN" altLang="en-US">
                <a:sym typeface="+mn-ea"/>
              </a:rPr>
              <a:t>项目中，实现代码直接调用了</a:t>
            </a:r>
            <a:r>
              <a:rPr lang="en-US" altLang="zh-CN">
                <a:sym typeface="+mn-ea"/>
              </a:rPr>
              <a:t>eCharts</a:t>
            </a:r>
            <a:r>
              <a:rPr lang="zh-CN" altLang="en-US">
                <a:sym typeface="+mn-ea"/>
              </a:rPr>
              <a:t>，这会造成什么问题？</a:t>
            </a:r>
          </a:p>
          <a:p>
            <a:r>
              <a:rPr lang="zh-CN" altLang="en-US">
                <a:sym typeface="+mn-ea"/>
              </a:rPr>
              <a:t>如何改进？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结学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什么是依赖倒置原则？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什么是接口隔离原则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什么是接口隔离原则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接口隔离原则（</a:t>
            </a:r>
            <a:r>
              <a:rPr lang="en-US" altLang="zh-CN"/>
              <a:t>ISP</a:t>
            </a:r>
            <a:r>
              <a:rPr lang="zh-CN" altLang="en-US"/>
              <a:t>）：</a:t>
            </a:r>
          </a:p>
          <a:p>
            <a:pPr lvl="1"/>
            <a:r>
              <a:rPr lang="zh-CN" altLang="en-US"/>
              <a:t>客户端不应该依赖它不需要的接口</a:t>
            </a:r>
          </a:p>
          <a:p>
            <a:pPr lvl="1"/>
            <a:r>
              <a:rPr lang="zh-CN" altLang="en-US"/>
              <a:t>类间的依赖关系应该建立在最小的接口上</a:t>
            </a:r>
          </a:p>
          <a:p>
            <a:r>
              <a:rPr lang="zh-CN" altLang="en-US"/>
              <a:t>如何理解这两个定义？</a:t>
            </a: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784975" y="3639820"/>
            <a:ext cx="4368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接口尽量细化，同时接口中的方法尽量少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什么是接口隔离原则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比如我们开发了一个图书管理系统，其中有一个查询接口，方便管理员查询图书，其类图为</a:t>
            </a:r>
          </a:p>
          <a:p>
            <a:r>
              <a:rPr lang="zh-CN" altLang="en-US"/>
              <a:t>程序写好了，投产上线了，突然有一天发现系统速度非常慢，然 后发现是访问接口中的complexSearch(Map map)方法并发量太大， 导致应用服务器性能下降</a:t>
            </a:r>
          </a:p>
          <a:p>
            <a:r>
              <a:rPr lang="zh-CN" altLang="en-US"/>
              <a:t>如何重构？</a:t>
            </a: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截屏2021-08-11 下午2.27.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505" y="4204335"/>
            <a:ext cx="2656840" cy="1972945"/>
          </a:xfrm>
          <a:prstGeom prst="rect">
            <a:avLst/>
          </a:prstGeom>
        </p:spPr>
      </p:pic>
      <p:pic>
        <p:nvPicPr>
          <p:cNvPr id="5" name="图片 4" descr="截屏2021-08-11 下午2.28.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235" y="4244975"/>
            <a:ext cx="5536565" cy="18910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什么是最少知识原则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什么是最少知识原则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迪米特法则（Law of Demeter，LoD）也称为最少知识原则（Least Knowledge Principle，LKP），虽然名字不同，但描述的是同一个规则：</a:t>
            </a:r>
            <a:br>
              <a:rPr lang="zh-CN" altLang="en-US"/>
            </a:br>
            <a:r>
              <a:rPr lang="zh-CN" altLang="en-US">
                <a:solidFill>
                  <a:srgbClr val="FF0000"/>
                </a:solidFill>
              </a:rPr>
              <a:t>一个对象应该对其他对象有最少的了解</a:t>
            </a:r>
            <a:endParaRPr lang="zh-CN" altLang="en-US"/>
          </a:p>
          <a:p>
            <a:r>
              <a:rPr lang="zh-CN" altLang="en-US"/>
              <a:t>如何理解？</a:t>
            </a: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298950" y="3822065"/>
            <a:ext cx="66370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一个类应该对自己需要耦合或调用的类知道得最少，你（被耦合或调用的类）的内部是如何复杂都和我没关系，那是你的事情，我就知道你提供的这么多public方法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什么是最少知识原则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只与直接的朋友</a:t>
            </a:r>
            <a:r>
              <a:rPr lang="en-US" altLang="zh-CN">
                <a:solidFill>
                  <a:srgbClr val="FF0000"/>
                </a:solidFill>
              </a:rPr>
              <a:t>通信</a:t>
            </a:r>
            <a:endParaRPr lang="zh-CN" altLang="en-US"/>
          </a:p>
          <a:p>
            <a:r>
              <a:rPr lang="zh-CN" altLang="en-US"/>
              <a:t>老师要清点女生的人数，类图为</a:t>
            </a:r>
          </a:p>
          <a:p>
            <a:r>
              <a:rPr lang="zh-CN" altLang="en-US"/>
              <a:t>有什么问题吗？</a:t>
            </a: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截屏2021-08-11 下午2.36.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715" y="3016885"/>
            <a:ext cx="5118735" cy="22625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什么是最少知识原则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endParaRPr lang="zh-CN" altLang="en-US"/>
          </a:p>
        </p:txBody>
      </p:sp>
      <p:pic>
        <p:nvPicPr>
          <p:cNvPr id="5" name="图片 4" descr="截屏2021-08-11 下午2.37.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560" y="1353820"/>
            <a:ext cx="4333240" cy="1963420"/>
          </a:xfrm>
          <a:prstGeom prst="rect">
            <a:avLst/>
          </a:prstGeom>
        </p:spPr>
      </p:pic>
      <p:pic>
        <p:nvPicPr>
          <p:cNvPr id="6" name="图片 5" descr="截屏2021-08-11 下午2.37.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0530" y="3317240"/>
            <a:ext cx="6708775" cy="1368425"/>
          </a:xfrm>
          <a:prstGeom prst="rect">
            <a:avLst/>
          </a:prstGeom>
        </p:spPr>
      </p:pic>
      <p:pic>
        <p:nvPicPr>
          <p:cNvPr id="7" name="图片 6" descr="截屏2021-08-11 下午2.37.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955" y="4742815"/>
            <a:ext cx="5804535" cy="16421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36955" y="1860550"/>
            <a:ext cx="5052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为什么此处</a:t>
            </a:r>
            <a:r>
              <a:rPr lang="en-US" altLang="zh-CN">
                <a:sym typeface="+mn-ea"/>
              </a:rPr>
              <a:t>Teacher</a:t>
            </a:r>
            <a:r>
              <a:rPr lang="zh-CN" altLang="en-US">
                <a:sym typeface="+mn-ea"/>
              </a:rPr>
              <a:t>依赖了</a:t>
            </a:r>
            <a:r>
              <a:rPr lang="en-US" altLang="zh-CN">
                <a:sym typeface="+mn-ea"/>
              </a:rPr>
              <a:t>Girl</a:t>
            </a:r>
            <a:r>
              <a:rPr lang="zh-CN" altLang="en-US">
                <a:sym typeface="+mn-ea"/>
              </a:rPr>
              <a:t>？代码为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>
                <a:sym typeface="+mn-ea"/>
              </a:rPr>
              <a:t>主问题：什么是依赖倒置原则</a:t>
            </a:r>
            <a:endParaRPr lang="zh-CN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>
                <a:sym typeface="+mn-ea"/>
              </a:rPr>
              <a:t>主问题：什么是接口隔离原则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>
                <a:sym typeface="+mn-ea"/>
              </a:rPr>
              <a:t>主问题：什么是最少知识原则</a:t>
            </a:r>
            <a:endParaRPr lang="zh-CN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>
                <a:sym typeface="+mn-ea"/>
              </a:rPr>
              <a:t>主问题：什么是合成复用原则</a:t>
            </a:r>
            <a:endParaRPr lang="zh-CN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>
                <a:sym typeface="+mn-ea"/>
              </a:rPr>
              <a:t>主问题：什么是开闭原则</a:t>
            </a:r>
            <a:endParaRPr lang="zh-CN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>
                <a:sym typeface="+mn-ea"/>
              </a:rPr>
              <a:t>任务：根据设计原则，重构之前的代码</a:t>
            </a:r>
            <a:endParaRPr lang="zh-CN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>
                <a:sym typeface="+mn-ea"/>
              </a:rPr>
              <a:t>主问题：如何应用设计原则</a:t>
            </a:r>
            <a:endParaRPr lang="zh-CN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什么是最少知识原则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重构后的类图为？</a:t>
            </a:r>
          </a:p>
          <a:p>
            <a:r>
              <a:rPr lang="zh-CN" altLang="en-US"/>
              <a:t>重构后的代码为？</a:t>
            </a: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480310" y="4424045"/>
            <a:ext cx="624967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对程序进行了简单的修改：</a:t>
            </a:r>
          </a:p>
          <a:p>
            <a:r>
              <a:rPr lang="zh-CN" altLang="en-US"/>
              <a:t>把Teacher中对List&lt;Girl&gt;的初始化移动到了场景类中；</a:t>
            </a:r>
          </a:p>
          <a:p>
            <a:r>
              <a:rPr lang="zh-CN" altLang="en-US"/>
              <a:t>在GroupLeader中增加了对Girl的注入。</a:t>
            </a:r>
          </a:p>
          <a:p>
            <a:endParaRPr lang="zh-CN" altLang="en-US"/>
          </a:p>
          <a:p>
            <a:r>
              <a:rPr lang="zh-CN" altLang="en-US"/>
              <a:t>这样就避开了Teacher类对陌生类Girl的访问，降低了系统间 的耦合，提高了系统的健壮性。</a:t>
            </a:r>
          </a:p>
        </p:txBody>
      </p:sp>
      <p:pic>
        <p:nvPicPr>
          <p:cNvPr id="5" name="图片 4" descr="截屏2021-08-11 下午2.43.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915" y="1691005"/>
            <a:ext cx="4365625" cy="24022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什么是最少知识原则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朋友间也是有距离的</a:t>
            </a:r>
            <a:endParaRPr lang="zh-CN" altLang="en-US"/>
          </a:p>
          <a:p>
            <a:r>
              <a:rPr lang="zh-CN" altLang="en-US"/>
              <a:t>我们在安装软件的时候，经常会有一个导向动作，第一步是确认是否安装，第二步确认 License，再然后选择安装目录……这是一个典型的顺序执行动作，类图为</a:t>
            </a:r>
          </a:p>
          <a:p>
            <a:r>
              <a:rPr lang="en-US" altLang="zh-CN"/>
              <a:t>InstallSoftware</a:t>
            </a:r>
            <a:r>
              <a:rPr lang="zh-CN" altLang="en-US"/>
              <a:t>的</a:t>
            </a:r>
            <a:r>
              <a:rPr lang="en-US" altLang="zh-CN"/>
              <a:t>installWizard</a:t>
            </a:r>
            <a:r>
              <a:rPr lang="zh-CN" altLang="en-US"/>
              <a:t>方法中会调用</a:t>
            </a:r>
            <a:r>
              <a:rPr lang="en-US" altLang="zh-CN"/>
              <a:t>Wizard</a:t>
            </a:r>
            <a:r>
              <a:rPr lang="zh-CN" altLang="en-US"/>
              <a:t>的每个公有方法，这有什么问题？</a:t>
            </a: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5" name="图片 4" descr="截屏2021-08-11 下午2.45.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275" y="4047490"/>
            <a:ext cx="5119370" cy="14554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什么是最少知识原则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重构后的类图为？</a:t>
            </a: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901440" y="4783455"/>
            <a:ext cx="67811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在Wizard类中增加一个installWizard方法，对安装过程进行封装；</a:t>
            </a:r>
          </a:p>
          <a:p>
            <a:r>
              <a:rPr lang="zh-CN" altLang="en-US"/>
              <a:t>同时把原有的三个 public方法修改为private方法</a:t>
            </a:r>
          </a:p>
        </p:txBody>
      </p:sp>
      <p:pic>
        <p:nvPicPr>
          <p:cNvPr id="7" name="图片 6" descr="截屏2021-08-11 下午2.49.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645" y="2435860"/>
            <a:ext cx="7378065" cy="19862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结学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什么是最少知识原则</a:t>
            </a:r>
            <a:r>
              <a:rPr lang="en-US" altLang="zh-CN">
                <a:sym typeface="+mn-ea"/>
              </a:rPr>
              <a:t>?</a:t>
            </a:r>
          </a:p>
          <a:p>
            <a:r>
              <a:rPr lang="zh-CN" altLang="en-US">
                <a:sym typeface="+mn-ea"/>
              </a:rPr>
              <a:t>具体包含哪两个方面？</a:t>
            </a:r>
            <a:endParaRPr lang="zh-CN">
              <a:sym typeface="+mn-ea"/>
            </a:endParaRP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</a:t>
            </a:r>
            <a:r>
              <a:rPr lang="zh-CN" altLang="en-US">
                <a:sym typeface="+mn-ea"/>
              </a:rPr>
              <a:t>合成复用原则</a:t>
            </a:r>
            <a:endParaRPr 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</a:t>
            </a:r>
            <a:r>
              <a:rPr lang="zh-CN" altLang="en-US">
                <a:sym typeface="+mn-ea"/>
              </a:rPr>
              <a:t>合成复用原则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合成复用原则（</a:t>
            </a:r>
            <a:r>
              <a:rPr lang="en-US" altLang="zh-CN">
                <a:sym typeface="+mn-ea"/>
              </a:rPr>
              <a:t>CARP</a:t>
            </a:r>
            <a:r>
              <a:rPr lang="zh-CN" altLang="en-US">
                <a:sym typeface="+mn-ea"/>
              </a:rPr>
              <a:t>）：要尽量使用组合，尽量不要使用继承</a:t>
            </a:r>
          </a:p>
          <a:p>
            <a:r>
              <a:rPr lang="zh-CN" altLang="en-US"/>
              <a:t>在面向对象中，什么是组合？什么是继承？</a:t>
            </a: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</a:t>
            </a:r>
            <a:r>
              <a:rPr lang="zh-CN" altLang="en-US">
                <a:sym typeface="+mn-ea"/>
              </a:rPr>
              <a:t>合成复用原则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组合的优缺点？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458335" y="2669540"/>
            <a:ext cx="710501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由于组合可以将已有的对象纳入到新对象中，使之成为新对象的一部分，因此新对象可以调用已有对象的功能</a:t>
            </a:r>
          </a:p>
          <a:p>
            <a:r>
              <a:rPr lang="zh-CN" altLang="en-US"/>
              <a:t>这样做有下面的好处：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这种复用是黑箱复用，因为已有对象的内部细节是新对象所看不见的。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这种复用支持包装。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这种复用所需要的依赖较少。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每一个新的类可以将焦点集中到一个任务上。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这种复用可以在运行时间动态进行，新对象可以动态的引用与已有对象类型相同的对象。</a:t>
            </a:r>
          </a:p>
          <a:p>
            <a:endParaRPr lang="zh-CN" altLang="en-US"/>
          </a:p>
          <a:p>
            <a:r>
              <a:rPr lang="zh-CN" altLang="en-US"/>
              <a:t>缺点：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用组合复用建造的系统会有较多的对象需要管理。</a:t>
            </a:r>
          </a:p>
          <a:p>
            <a:endParaRPr lang="zh-CN" altLang="en-US"/>
          </a:p>
        </p:txBody>
      </p:sp>
      <p:pic>
        <p:nvPicPr>
          <p:cNvPr id="5" name="图片 4" descr="未命名绘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300" y="1691005"/>
            <a:ext cx="4330065" cy="7747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</a:t>
            </a:r>
            <a:r>
              <a:rPr lang="zh-CN" altLang="en-US">
                <a:sym typeface="+mn-ea"/>
              </a:rPr>
              <a:t>合成复用原则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继承的优缺点？</a:t>
            </a: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017135" y="1601470"/>
            <a:ext cx="6854190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继承的优点：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新的实现比较容易，因为基类的大部分功能都可以通过继承自动的进入子类。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修改或扩展继承而来的实现较为容易。</a:t>
            </a:r>
          </a:p>
          <a:p>
            <a:pPr marL="285750" indent="-285750"/>
            <a:endParaRPr lang="zh-CN" altLang="en-US"/>
          </a:p>
          <a:p>
            <a:r>
              <a:rPr lang="zh-CN" altLang="en-US"/>
              <a:t>继承的缺点：</a:t>
            </a:r>
          </a:p>
          <a:p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继承复用破坏了包装，因为继承超类的的实现细节暴露给子类。由于超类的内部细节常常对子类是透明的，因此这种复用是透明的复用，又称“白箱”复用。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如果超类的实现发生改变，那么子类的实现也不得不发生改变。因此，当一个基类发生改变时，这种改变就会像水中投入石子引起的水波一样，将变化一圈又一圈的传导到一级又一级的子类，使设计师不得不相应地改变这些子类，以适应超类的变化。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从超类继承而来的实现是静态的，不可能在运行时间内发生改变，因此没有足够的灵活性。</a:t>
            </a:r>
          </a:p>
          <a:p>
            <a:pPr marL="285750" indent="-285750"/>
            <a:endParaRPr lang="zh-CN" altLang="en-US"/>
          </a:p>
        </p:txBody>
      </p:sp>
      <p:pic>
        <p:nvPicPr>
          <p:cNvPr id="5" name="图片 4" descr="未命名绘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170" y="2769870"/>
            <a:ext cx="1536700" cy="22987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</a:t>
            </a:r>
            <a:r>
              <a:rPr lang="zh-CN" altLang="en-US">
                <a:sym typeface="+mn-ea"/>
              </a:rPr>
              <a:t>合成复用原则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必须满足“Is-A”的关系是才能使用继承，而组合却是一种“Has-A”的关系</a:t>
            </a:r>
          </a:p>
          <a:p>
            <a:r>
              <a:rPr lang="zh-CN" altLang="en-US"/>
              <a:t>组合几乎可以用到任何环境中去，但是继承只能用到一些环境中。</a:t>
            </a:r>
          </a:p>
          <a:p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</a:t>
            </a:r>
            <a:r>
              <a:rPr lang="zh-CN" altLang="en-US">
                <a:sym typeface="+mn-ea"/>
              </a:rPr>
              <a:t>合成复用原则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该类图有什么问题？</a:t>
            </a:r>
          </a:p>
          <a:p>
            <a:r>
              <a:rPr lang="zh-CN" altLang="en-US"/>
              <a:t>应该如何修改类图？</a:t>
            </a: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截屏2021-08-11 下午3.03.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505" y="3163570"/>
            <a:ext cx="2734310" cy="27051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913755" y="1610995"/>
            <a:ext cx="54400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实际上，雇员、学生和经理分别描述一种角色，而人可以同时有几种不同的角色。</a:t>
            </a:r>
          </a:p>
          <a:p>
            <a:r>
              <a:rPr lang="zh-CN" altLang="en-US"/>
              <a:t>比如，一个人既是经理也是雇员，使用继承来实现角色，则只能使用每一个人具有一种角色，这显然是不合理的</a:t>
            </a:r>
          </a:p>
        </p:txBody>
      </p:sp>
      <p:pic>
        <p:nvPicPr>
          <p:cNvPr id="6" name="图片 5" descr="截屏2021-08-11 下午3.03.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900" y="3087370"/>
            <a:ext cx="3113405" cy="270446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为什么要学习本课？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设计的目的是什么？</a:t>
            </a:r>
          </a:p>
          <a:p>
            <a:endParaRPr lang="zh-CN" altLang="en-US"/>
          </a:p>
          <a:p>
            <a:pPr lvl="0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700" y="3585845"/>
            <a:ext cx="4333240" cy="22294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452370" y="2134235"/>
            <a:ext cx="7834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sym typeface="+mn-ea"/>
              </a:rPr>
              <a:t>这个世界处于不断的变化中，需求也在不断的变化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sym typeface="+mn-ea"/>
              </a:rPr>
              <a:t>为了应对需求的变化，减少变化影响的范围，我们需要进行设计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</a:t>
            </a:r>
            <a:r>
              <a:rPr lang="zh-CN" altLang="en-US">
                <a:sym typeface="+mn-ea"/>
              </a:rPr>
              <a:t>合成复用原则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人员管理系统的相关类图为</a:t>
            </a:r>
          </a:p>
          <a:p>
            <a:r>
              <a:rPr lang="zh-CN" altLang="en-US"/>
              <a:t>用户希望定制人员的类别，应该如何实现？</a:t>
            </a: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截屏2021-08-11 下午3.19.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810" y="3071495"/>
            <a:ext cx="3571240" cy="2889885"/>
          </a:xfrm>
          <a:prstGeom prst="rect">
            <a:avLst/>
          </a:prstGeom>
        </p:spPr>
      </p:pic>
      <p:pic>
        <p:nvPicPr>
          <p:cNvPr id="5" name="图片 4" descr="人员继承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825" y="3965575"/>
            <a:ext cx="3068320" cy="19958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605780" y="1436370"/>
            <a:ext cx="67970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用户需要增加对应的人员子类（如增加班组人员子类），增加对应的新增人员的页面（如替换图中的部门为班组）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7" name="图片 6" descr="人员继承（前）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3100" y="2358390"/>
            <a:ext cx="1790700" cy="1371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</a:t>
            </a:r>
            <a:r>
              <a:rPr lang="zh-CN" altLang="en-US">
                <a:sym typeface="+mn-ea"/>
              </a:rPr>
              <a:t>合成复用原则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如何设计，才能使得用户不用额外的开发（如增加子类）？重构后的类图为？</a:t>
            </a:r>
          </a:p>
          <a:p>
            <a:r>
              <a:rPr lang="zh-CN" altLang="en-US"/>
              <a:t>现在用户还需要额外开发吗？</a:t>
            </a: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人员组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985" y="2799715"/>
            <a:ext cx="5854065" cy="337756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结学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什么是</a:t>
            </a:r>
            <a:r>
              <a:rPr lang="zh-CN" altLang="en-US">
                <a:sym typeface="+mn-ea"/>
              </a:rPr>
              <a:t>合成复用原则</a:t>
            </a:r>
            <a:r>
              <a:rPr lang="en-US" altLang="zh-CN">
                <a:sym typeface="+mn-ea"/>
              </a:rPr>
              <a:t>?</a:t>
            </a:r>
            <a:endParaRPr lang="zh-CN">
              <a:sym typeface="+mn-ea"/>
            </a:endParaRPr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什么是开闭原则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什么是开闭原则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开闭原则（</a:t>
            </a:r>
            <a:r>
              <a:rPr lang="en-US" altLang="zh-CN"/>
              <a:t>OCP</a:t>
            </a:r>
            <a:r>
              <a:rPr lang="zh-CN" altLang="en-US"/>
              <a:t>）：对扩展开放，对修改关闭</a:t>
            </a:r>
          </a:p>
          <a:p>
            <a:r>
              <a:rPr lang="zh-CN" altLang="en-US"/>
              <a:t>其含义是说一个软件实体应该通过扩展来实现变化，而不是通过修改已有的代码来实现变化。</a:t>
            </a:r>
          </a:p>
          <a:p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什么是开闭原则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以书店销售书籍为例，其类图和代码为</a:t>
            </a: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截屏2021-08-11 下午3.10.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690" y="2039620"/>
            <a:ext cx="4267200" cy="2757805"/>
          </a:xfrm>
          <a:prstGeom prst="rect">
            <a:avLst/>
          </a:prstGeom>
        </p:spPr>
      </p:pic>
      <p:pic>
        <p:nvPicPr>
          <p:cNvPr id="5" name="图片 4" descr="截屏2021-08-11 下午3.12.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46400"/>
            <a:ext cx="6423025" cy="31388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什么是开闭原则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现在需要对所有40元以上的书籍9折销售。对已经投产的项目来说，这就是一个变化，我们应该如何应对这样一个需求变化？</a:t>
            </a:r>
          </a:p>
          <a:p>
            <a:pPr lvl="1"/>
            <a:r>
              <a:rPr lang="zh-CN" altLang="en-US"/>
              <a:t>修改接口</a:t>
            </a:r>
            <a:br>
              <a:rPr lang="zh-CN" altLang="en-US"/>
            </a:br>
            <a:r>
              <a:rPr lang="zh-CN" altLang="en-US"/>
              <a:t>在IBook上新增加一个方法getOffPrice()，专门用于进行打折处理</a:t>
            </a:r>
          </a:p>
          <a:p>
            <a:pPr lvl="1"/>
            <a:r>
              <a:rPr lang="zh-CN" altLang="en-US"/>
              <a:t>修改实现类</a:t>
            </a:r>
            <a:br>
              <a:rPr lang="zh-CN" altLang="en-US"/>
            </a:br>
            <a:r>
              <a:rPr lang="en-US" altLang="zh-CN"/>
              <a:t>修改NovelBook类中的方法，直接在getPrice()中实现打折处理</a:t>
            </a:r>
          </a:p>
          <a:p>
            <a:pPr lvl="0"/>
            <a:r>
              <a:rPr lang="zh-CN" altLang="en-US"/>
              <a:t>上面两种方式有什么问题？</a:t>
            </a:r>
            <a:endParaRPr lang="en-US" altLang="zh-CN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什么是开闭原则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 如何通过扩展实现变化？</a:t>
            </a:r>
            <a:br>
              <a:rPr lang="zh-CN" altLang="en-US"/>
            </a:b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925" y="3999230"/>
            <a:ext cx="4914900" cy="2178050"/>
          </a:xfrm>
          <a:prstGeom prst="rect">
            <a:avLst/>
          </a:prstGeom>
        </p:spPr>
      </p:pic>
      <p:pic>
        <p:nvPicPr>
          <p:cNvPr id="5" name="图片 4" descr="截屏2021-08-11 下午3.16.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015" y="1834515"/>
            <a:ext cx="3867785" cy="352996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结学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什么是开闭原则</a:t>
            </a:r>
            <a:r>
              <a:rPr lang="en-US" altLang="zh-CN">
                <a:sym typeface="+mn-ea"/>
              </a:rPr>
              <a:t>?</a:t>
            </a:r>
            <a:endParaRPr lang="zh-CN">
              <a:sym typeface="+mn-ea"/>
            </a:endParaRPr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zh-CN">
                <a:sym typeface="+mn-ea"/>
              </a:rPr>
              <a:t>任务</a:t>
            </a:r>
            <a:r>
              <a:rPr>
                <a:sym typeface="+mn-ea"/>
              </a:rPr>
              <a:t>：</a:t>
            </a:r>
            <a:r>
              <a:rPr lang="zh-CN">
                <a:sym typeface="+mn-ea"/>
              </a:rPr>
              <a:t>根据设计原则重构之前的代码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为什么要学习本课？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如何进行设计？</a:t>
            </a:r>
          </a:p>
          <a:p>
            <a:pPr lvl="1"/>
            <a:r>
              <a:rPr lang="zh-CN" altLang="en-US" dirty="0"/>
              <a:t>基本方法是什么？</a:t>
            </a:r>
            <a:endParaRPr lang="zh-CN" altLang="en-US" sz="2400" dirty="0"/>
          </a:p>
          <a:p>
            <a:pPr lvl="1"/>
            <a:r>
              <a:rPr lang="zh-CN" altLang="en-US" dirty="0"/>
              <a:t>评判标准是什么？</a:t>
            </a:r>
          </a:p>
          <a:p>
            <a:pPr lvl="1"/>
            <a:r>
              <a:rPr lang="zh-CN" altLang="en-US" dirty="0"/>
              <a:t>指导思想是什么？</a:t>
            </a:r>
          </a:p>
          <a:p>
            <a:pPr marL="457200" lvl="1" indent="0">
              <a:buNone/>
            </a:pP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570435" y="1980475"/>
            <a:ext cx="3979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以 抽象、封装为基本方法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6D4418A-A66E-0A4F-B88C-E621D08BE7C2}"/>
              </a:ext>
            </a:extLst>
          </p:cNvPr>
          <p:cNvSpPr txBox="1"/>
          <p:nvPr/>
        </p:nvSpPr>
        <p:spPr>
          <a:xfrm>
            <a:off x="4570434" y="2420441"/>
            <a:ext cx="3979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以 高内聚、低耦合为评判标准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4558506-A90C-A947-A877-A7DB35B31333}"/>
              </a:ext>
            </a:extLst>
          </p:cNvPr>
          <p:cNvSpPr txBox="1"/>
          <p:nvPr/>
        </p:nvSpPr>
        <p:spPr>
          <a:xfrm>
            <a:off x="4570434" y="2903746"/>
            <a:ext cx="3979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以 设计原则为指导思想</a:t>
            </a:r>
          </a:p>
          <a:p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任务</a:t>
            </a:r>
            <a:r>
              <a:rPr>
                <a:sym typeface="+mn-ea"/>
              </a:rPr>
              <a:t>：</a:t>
            </a:r>
            <a:r>
              <a:rPr lang="zh-CN">
                <a:sym typeface="+mn-ea"/>
              </a:rPr>
              <a:t>根据设计原则重构之前的代码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请根据设计原则，说明</a:t>
            </a:r>
            <a:r>
              <a:rPr lang="en-US" altLang="zh-CN"/>
              <a:t>Component.vue</a:t>
            </a:r>
            <a:r>
              <a:rPr lang="zh-CN" altLang="en-US"/>
              <a:t>存在的问题</a:t>
            </a:r>
          </a:p>
          <a:p>
            <a:r>
              <a:rPr lang="zh-CN" altLang="en-US"/>
              <a:t>请给出重构后的代码</a:t>
            </a: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任务</a:t>
            </a:r>
            <a:r>
              <a:rPr>
                <a:sym typeface="+mn-ea"/>
              </a:rPr>
              <a:t>：</a:t>
            </a:r>
            <a:r>
              <a:rPr lang="zh-CN">
                <a:sym typeface="+mn-ea"/>
              </a:rPr>
              <a:t>根据设计原重构之前的代码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如果用户现在需要创建自定义的场景，如何重构，使其满足开闭原则？</a:t>
            </a: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667375" y="2863850"/>
            <a:ext cx="53492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增加自定义</a:t>
            </a:r>
            <a:r>
              <a:rPr lang="en-US" altLang="zh-CN"/>
              <a:t>UI</a:t>
            </a:r>
            <a:r>
              <a:rPr lang="zh-CN" altLang="en-US"/>
              <a:t>组件，实现创建自定义场景的按钮；</a:t>
            </a:r>
          </a:p>
          <a:p>
            <a:r>
              <a:rPr lang="zh-CN" altLang="en-US"/>
              <a:t>增加配置</a:t>
            </a:r>
            <a:r>
              <a:rPr lang="en-US" altLang="zh-CN"/>
              <a:t>json</a:t>
            </a:r>
            <a:r>
              <a:rPr lang="zh-CN" altLang="en-US"/>
              <a:t>数据，用户可配置自定义场景</a:t>
            </a:r>
            <a:r>
              <a:rPr lang="en-US" altLang="zh-CN"/>
              <a:t>json</a:t>
            </a:r>
            <a:r>
              <a:rPr lang="zh-CN" altLang="en-US"/>
              <a:t>数据。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如何应用设计原则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如何应用设计原则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如何应用抽象、封装、</a:t>
            </a:r>
            <a:r>
              <a:rPr lang="en-US" altLang="zh-CN"/>
              <a:t>6</a:t>
            </a:r>
            <a:r>
              <a:rPr lang="zh-CN" altLang="en-US"/>
              <a:t>个设计原则到我们的项目代码中？</a:t>
            </a: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总结</a:t>
            </a:r>
          </a:p>
        </p:txBody>
      </p:sp>
    </p:spTree>
    <p:custDataLst>
      <p:tags r:id="rId1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>
                <a:sym typeface="+mn-ea"/>
              </a:rPr>
              <a:t>您学到了什么？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回答为什么要学习本课</a:t>
            </a:r>
            <a:br>
              <a:rPr lang="en-US" altLang="zh-CN"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回答所有的主问题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endParaRPr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>
                <a:sym typeface="+mn-ea"/>
              </a:rPr>
              <a:t>开始回答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endParaRPr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总结</a:t>
            </a:r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244850"/>
          <a:ext cx="9144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r:id="rId4" imgW="914400" imgH="368300" progId="Equation.KSEE3">
                  <p:embed/>
                </p:oleObj>
              </mc:Choice>
              <mc:Fallback>
                <p:oleObj r:id="rId4" imgW="914400" imgH="368300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8800" y="3244850"/>
                        <a:ext cx="91440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学生提问考老师</a:t>
            </a:r>
          </a:p>
        </p:txBody>
      </p:sp>
    </p:spTree>
    <p:custDataLst>
      <p:tags r:id="rId1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sym typeface="+mn-ea"/>
              </a:rPr>
              <a:t>学生提问考老师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单一职责原则</a:t>
            </a:r>
            <a:endParaRPr lang="zh-CN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有些时候不需要拆解函数？</a:t>
            </a:r>
            <a:br>
              <a:rPr lang="en-US" altLang="zh-CN" dirty="0"/>
            </a:br>
            <a:r>
              <a:rPr lang="zh-CN" altLang="en-US" dirty="0"/>
              <a:t>例如</a:t>
            </a:r>
            <a:r>
              <a:rPr lang="en-US" altLang="zh-CN" dirty="0" err="1"/>
              <a:t>calcAndChange</a:t>
            </a:r>
            <a:r>
              <a:rPr lang="zh-CN" altLang="en-US" dirty="0"/>
              <a:t>，从一个角度来，它们都属于初始化，那么就不需要拆解函数，而是重命名为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zh-CN" altLang="en-US" dirty="0"/>
              <a:t>代码阅读不方便？</a:t>
            </a:r>
            <a:br>
              <a:rPr lang="en-US" altLang="zh-CN" dirty="0"/>
            </a:br>
            <a:r>
              <a:rPr lang="zh-CN" altLang="en-US" dirty="0"/>
              <a:t>拆解为函数后，只关心需要知道的逻辑（跳入对应的函数，其它函数就不需要跳进去了）</a:t>
            </a:r>
            <a:endParaRPr lang="en-US" altLang="zh-CN" dirty="0"/>
          </a:p>
          <a:p>
            <a:r>
              <a:rPr lang="zh-CN" altLang="en-US" dirty="0"/>
              <a:t>什么时候用单一职责？</a:t>
            </a:r>
            <a:br>
              <a:rPr lang="en-US" altLang="zh-CN" dirty="0"/>
            </a:br>
            <a:r>
              <a:rPr lang="zh-CN" altLang="en-US" dirty="0"/>
              <a:t>当类</a:t>
            </a:r>
            <a:r>
              <a:rPr lang="en-US" altLang="zh-CN" dirty="0"/>
              <a:t>/</a:t>
            </a:r>
            <a:r>
              <a:rPr lang="zh-CN" altLang="en-US" dirty="0"/>
              <a:t>函数太长、类的成员</a:t>
            </a:r>
            <a:r>
              <a:rPr lang="en-US" altLang="zh-CN" dirty="0"/>
              <a:t>/</a:t>
            </a:r>
            <a:r>
              <a:rPr lang="zh-CN" altLang="en-US" dirty="0"/>
              <a:t>属性太多、函数名有“</a:t>
            </a:r>
            <a:r>
              <a:rPr lang="en-US" altLang="zh-CN" dirty="0"/>
              <a:t>And</a:t>
            </a:r>
            <a:r>
              <a:rPr lang="zh-CN" altLang="en-US" dirty="0"/>
              <a:t>”的时候，就需要考虑应用单一职责重构；</a:t>
            </a:r>
            <a:br>
              <a:rPr lang="en-US" altLang="zh-CN" dirty="0"/>
            </a:br>
            <a:endParaRPr lang="en-US" altLang="zh-CN" dirty="0"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/>
              <p14:cNvContentPartPr/>
              <p14:nvPr/>
            </p14:nvContentPartPr>
            <p14:xfrm>
              <a:off x="4599360" y="3458880"/>
              <a:ext cx="360" cy="36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4599360" y="3458880"/>
                <a:ext cx="360" cy="360"/>
              </a:xfrm>
              <a:prstGeom prst="rect"/>
            </p:spPr>
          </p:pic>
        </mc:Fallback>
      </mc:AlternateContent>
    </p:spTree>
    <p:custDataLst>
      <p:tags r:id="rId1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老师提问考学生</a:t>
            </a:r>
          </a:p>
        </p:txBody>
      </p:sp>
    </p:spTree>
    <p:custDataLst>
      <p:tags r:id="rId1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参考资料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《设计模式之禅》</a:t>
            </a:r>
          </a:p>
          <a:p>
            <a:r>
              <a:rPr lang="zh-CN" altLang="en-US">
                <a:hlinkClick r:id="rId3" action="ppaction://hlinkfile"/>
              </a:rPr>
              <a:t>封装和抽象的区别是什么？</a:t>
            </a:r>
            <a:endParaRPr lang="zh-CN" altLang="en-US"/>
          </a:p>
          <a:p>
            <a:r>
              <a:rPr lang="zh-CN" altLang="en-US">
                <a:hlinkClick r:id="rId4" action="ppaction://hlinkfile"/>
              </a:rPr>
              <a:t>「低耦合，高内聚」真的好吗？</a:t>
            </a:r>
          </a:p>
          <a:p>
            <a:r>
              <a:rPr lang="zh-CN" altLang="en-US">
                <a:hlinkClick r:id="rId5" action="ppaction://hlinkfile"/>
              </a:rPr>
              <a:t>设计原则（三）组合复用原则</a:t>
            </a:r>
          </a:p>
          <a:p>
            <a:r>
              <a:rPr lang="zh-CN" altLang="en-US">
                <a:hlinkClick r:id="rId6" action="ppaction://hlinkfile"/>
              </a:rPr>
              <a:t>谈谈到底什么是抽象，以及软件设计的抽象原则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什么是抽象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扩展资料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《冒号课堂：编程范式与OOP思想》</a:t>
            </a:r>
          </a:p>
          <a:p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无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作业</a:t>
            </a:r>
          </a:p>
        </p:txBody>
      </p:sp>
    </p:spTree>
    <p:custDataLst>
      <p:tags r:id="rId1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t>类型驱动开发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下节课预告</a:t>
            </a:r>
          </a:p>
        </p:txBody>
      </p:sp>
    </p:spTree>
    <p:custDataLst>
      <p:tags r:id="rId1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什么是抽象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335" y="1690370"/>
            <a:ext cx="3145790" cy="44869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8200" y="2259330"/>
            <a:ext cx="3591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抽象的定义：</a:t>
            </a:r>
          </a:p>
          <a:p>
            <a:r>
              <a:rPr lang="zh-CN" altLang="en-US" dirty="0"/>
              <a:t>从众多的具体事物中，抽取共同的、本质的属性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什么是抽象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做项目的时候哪些地方用到了抽象？</a:t>
            </a: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PECIAL_SOURCE" val="bdnull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2767</Words>
  <Application>Microsoft Macintosh PowerPoint</Application>
  <PresentationFormat>宽屏</PresentationFormat>
  <Paragraphs>319</Paragraphs>
  <Slides>73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77" baseType="lpstr">
      <vt:lpstr>微软雅黑</vt:lpstr>
      <vt:lpstr>Arial</vt:lpstr>
      <vt:lpstr>Office 主题​​</vt:lpstr>
      <vt:lpstr>Equation.KSEE3</vt:lpstr>
      <vt:lpstr>z</vt:lpstr>
      <vt:lpstr>第二节课：设计原则</vt:lpstr>
      <vt:lpstr>PowerPoint 演示文稿</vt:lpstr>
      <vt:lpstr>PowerPoint 演示文稿</vt:lpstr>
      <vt:lpstr>为什么要学习本课？</vt:lpstr>
      <vt:lpstr>为什么要学习本课？</vt:lpstr>
      <vt:lpstr>主问题：什么是抽象</vt:lpstr>
      <vt:lpstr>主问题：什么是抽象</vt:lpstr>
      <vt:lpstr>主问题：什么是抽象</vt:lpstr>
      <vt:lpstr>主问题：什么是抽象</vt:lpstr>
      <vt:lpstr>主问题：什么是抽象</vt:lpstr>
      <vt:lpstr>主问题：什么是抽象</vt:lpstr>
      <vt:lpstr>主问题：什么是封装</vt:lpstr>
      <vt:lpstr>主问题：什么是封装</vt:lpstr>
      <vt:lpstr>主问题：什么是封装</vt:lpstr>
      <vt:lpstr>主问题：什么是高内聚、低耦合</vt:lpstr>
      <vt:lpstr>主问题：什么是高内聚、低耦合</vt:lpstr>
      <vt:lpstr>任务：分析待重构的代码</vt:lpstr>
      <vt:lpstr>任务：分析待重构的代码</vt:lpstr>
      <vt:lpstr>主问题：什么是单一职责原则</vt:lpstr>
      <vt:lpstr>主问题：什么是单一职责原则</vt:lpstr>
      <vt:lpstr>主问题：什么是单一职责原则</vt:lpstr>
      <vt:lpstr>主问题：什么是单一职责原则</vt:lpstr>
      <vt:lpstr>主问题：什么是单一职责原则</vt:lpstr>
      <vt:lpstr>结学</vt:lpstr>
      <vt:lpstr>主问题：什么是依赖倒置原则</vt:lpstr>
      <vt:lpstr>主问题：什么是依赖倒置原则</vt:lpstr>
      <vt:lpstr>主问题：什么是依赖倒置原则</vt:lpstr>
      <vt:lpstr>主问题：什么是依赖倒置原则</vt:lpstr>
      <vt:lpstr>主问题：什么是依赖倒置原则</vt:lpstr>
      <vt:lpstr>主问题：什么是依赖倒置原则</vt:lpstr>
      <vt:lpstr>结学</vt:lpstr>
      <vt:lpstr>主问题：什么是接口隔离原则</vt:lpstr>
      <vt:lpstr>主问题：什么是接口隔离原则</vt:lpstr>
      <vt:lpstr>主问题：什么是接口隔离原则</vt:lpstr>
      <vt:lpstr>主问题：什么是最少知识原则</vt:lpstr>
      <vt:lpstr>主问题：什么是最少知识原则</vt:lpstr>
      <vt:lpstr>主问题：什么是最少知识原则</vt:lpstr>
      <vt:lpstr>主问题：什么是最少知识原则</vt:lpstr>
      <vt:lpstr>主问题：什么是最少知识原则</vt:lpstr>
      <vt:lpstr>主问题：什么是最少知识原则</vt:lpstr>
      <vt:lpstr>主问题：什么是最少知识原则</vt:lpstr>
      <vt:lpstr>结学</vt:lpstr>
      <vt:lpstr>主问题：什么是合成复用原则</vt:lpstr>
      <vt:lpstr>主问题：什么是合成复用原则</vt:lpstr>
      <vt:lpstr>主问题：什么是合成复用原则</vt:lpstr>
      <vt:lpstr>主问题：什么是合成复用原则</vt:lpstr>
      <vt:lpstr>主问题：什么是合成复用原则</vt:lpstr>
      <vt:lpstr>主问题：什么是合成复用原则</vt:lpstr>
      <vt:lpstr>主问题：什么是合成复用原则</vt:lpstr>
      <vt:lpstr>主问题：什么是合成复用原则</vt:lpstr>
      <vt:lpstr>结学</vt:lpstr>
      <vt:lpstr>主问题：什么是开闭原则</vt:lpstr>
      <vt:lpstr>主问题：什么是开闭原则</vt:lpstr>
      <vt:lpstr>主问题：什么是开闭原则</vt:lpstr>
      <vt:lpstr>主问题：什么是开闭原则</vt:lpstr>
      <vt:lpstr>主问题：什么是开闭原则</vt:lpstr>
      <vt:lpstr>结学</vt:lpstr>
      <vt:lpstr>任务：根据设计原则重构之前的代码</vt:lpstr>
      <vt:lpstr>任务：根据设计原则重构之前的代码</vt:lpstr>
      <vt:lpstr>任务：根据设计原重构之前的代码</vt:lpstr>
      <vt:lpstr>主问题：如何应用设计原则</vt:lpstr>
      <vt:lpstr>主问题：如何应用设计原则</vt:lpstr>
      <vt:lpstr>总结</vt:lpstr>
      <vt:lpstr>总结</vt:lpstr>
      <vt:lpstr>学生提问考老师</vt:lpstr>
      <vt:lpstr>学生提问考老师-单一职责原则</vt:lpstr>
      <vt:lpstr>老师提问考学生</vt:lpstr>
      <vt:lpstr>参考资料</vt:lpstr>
      <vt:lpstr>扩展资料</vt:lpstr>
      <vt:lpstr>作业</vt:lpstr>
      <vt:lpstr>下节课预告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Microsoft Office User</cp:lastModifiedBy>
  <cp:revision>1090</cp:revision>
  <dcterms:created xsi:type="dcterms:W3CDTF">2021-12-23T02:42:52Z</dcterms:created>
  <dcterms:modified xsi:type="dcterms:W3CDTF">2021-12-23T13:10:06Z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2052-3.9.3.6359</vt:lpwstr>
  </property>
  <property fmtid="{D5CDD505-2E9C-101B-9397-08002B2CF9AE}" pid="3" name="ICV">
    <vt:lpwstr>C88F59C883BA4CFAAEB3A05D0135437E</vt:lpwstr>
  </property>
</Properties>
</file>